
<file path=[Content_Types].xml><?xml version="1.0" encoding="utf-8"?>
<Types xmlns="http://schemas.openxmlformats.org/package/2006/content-types">
  <Default ContentType="image/png" Extension="png"/>
  <Default ContentType="audio/mpeg" Extension="mp3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0234613" cy="7099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2" autoAdjust="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28A9BBC-0831-4A36-BEC8-84753957AA51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4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02F79AE-CCF9-4B90-B8E5-8E9663927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8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F79AE-CCF9-4B90-B8E5-8E96639276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8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5AED6-2FF8-4A34-8CEC-8264DE87F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719607-8E90-4C7B-97BF-4EDC96138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009804-2D86-4FDF-B616-7B850713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FAAF-044B-4523-A717-84936CA3B3A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ECF46-DE32-4216-8B6C-6E2A1D52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4A1AE-4577-4D68-BB8C-362E8904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1B94-A4E5-4711-A960-D7F17E6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8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D5915-FFE9-4489-BE0A-AFE31725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C83659-09D0-4F22-AB27-A49D29F1D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EEDE7-2C82-46A1-8F68-FA5C16E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FAAF-044B-4523-A717-84936CA3B3A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19404-8D03-42E5-AAA3-142C538A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3E356-B886-4782-A1D5-AB0AE56D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1B94-A4E5-4711-A960-D7F17E6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5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9DAD32-7257-4D55-9B40-42A363448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F93CD3-C784-4C63-B8C0-A9FDECB22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923EA-9750-4D87-A9D5-2D7D8F3A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FAAF-044B-4523-A717-84936CA3B3A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A267F5-4C74-4B6F-9BAE-CB58B5A4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3EEFA-618A-4DD6-A2ED-18C1543B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1B94-A4E5-4711-A960-D7F17E6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3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FA1D5-7D1F-4D00-A5BD-3A24988F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F885F-221A-4D7F-BA31-611561C3B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DF98C-8121-409E-8F43-9373E7FA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FAAF-044B-4523-A717-84936CA3B3A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BA2352-579E-4DF8-9895-8867E975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E7C0C-F124-48C1-AC98-2DA9431A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1B94-A4E5-4711-A960-D7F17E6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94F75-5AA4-4862-895E-7741B89D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7A0F3B-B930-4B22-A971-70ECD22EA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22941-776B-4708-8576-CEC42F4F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FAAF-044B-4523-A717-84936CA3B3A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0EC2B-D3E4-4EAA-A3C0-F36C0466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F227C3-4927-40E2-818A-B90111D0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1B94-A4E5-4711-A960-D7F17E6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8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E7D2C-14FE-40F9-9274-D04768CA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89F272-F976-4B13-9D7D-3E8E3DA80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AA4AAC-5F36-44CE-8815-5734B8F24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2AFBAD-81F0-4C7C-AE45-986A8C41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FAAF-044B-4523-A717-84936CA3B3A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4D6E06-F7D2-47A8-B9B8-5036EDFB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D07CCD-F636-4CCC-BCA0-4CFEDE90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1B94-A4E5-4711-A960-D7F17E6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4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F196B-FFA2-4FE6-926E-91E119F0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E147AE-36F4-4E7E-864D-2152EF09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B8AEDF-75F1-4178-A8E9-7541F9F7E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224B02-D602-445C-B662-2C2D022C5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3F7D02-56E2-41C2-9816-774961C57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8B472-1B02-4B93-B575-119098053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FAAF-044B-4523-A717-84936CA3B3A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03552E-168D-49FC-8F2B-4C170FCA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51C8CD-B21E-445F-A36F-CA0795EC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1B94-A4E5-4711-A960-D7F17E6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9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9A213-F295-4CF0-80E4-9BFE53A3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3E3719-0D0D-4F8F-B339-84E85BC9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FAAF-044B-4523-A717-84936CA3B3A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6F5148-7FD1-4F36-8E69-D284EFA0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609B8-9B82-4CFA-A984-AE73E420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1B94-A4E5-4711-A960-D7F17E6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5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847C5D-40BC-44C7-8EA8-29D224BD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FAAF-044B-4523-A717-84936CA3B3A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32BA63-AD1D-4B5C-8495-DDF5EA71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CEA925-12E9-4DEA-95A5-368167F9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1B94-A4E5-4711-A960-D7F17E6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7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77C08-A2E4-473C-BDB7-262A7A23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09902-BD18-432F-AB55-E27A468E8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582545-BB4E-4DCD-A52E-5F914B5B3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27FB42-1590-4CD5-B18A-78416D61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FAAF-044B-4523-A717-84936CA3B3A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588018-1E2C-4258-8FB0-1D196DB5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A279D9-1776-4E29-BAD9-844968C9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1B94-A4E5-4711-A960-D7F17E6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6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2563F-53E8-4565-8129-9378358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D53239-4C05-4E57-8CE8-86D235ACA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79DF55-EAB0-4E54-9128-E0D7C9A3B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64B40E-F9A4-453D-9FBC-695C6B31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FAAF-044B-4523-A717-84936CA3B3A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BB787B-F3AF-4CAC-8C65-3A2BFCE6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B1B5D0-31D9-4E26-B46C-86835E15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1B94-A4E5-4711-A960-D7F17E6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2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CBE43-D31F-4F7E-96AD-9972FAD4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2ADDC2-0B3B-4EBC-9A9D-6368B5284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699AC-9E16-4672-8D7D-A442EEDF5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AFAAF-044B-4523-A717-84936CA3B3A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019473-B85D-4732-9A1C-8DA6EE466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F6B8EB-E2E6-4F7B-BE18-807D1B9D4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1B94-A4E5-4711-A960-D7F17E6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3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7" Target="../media/image14.jpeg" Type="http://schemas.openxmlformats.org/officeDocument/2006/relationships/image"/><Relationship Id="rId2" Target="../media/image11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hdphoto5.wdp" Type="http://schemas.microsoft.com/office/2007/relationships/hdphoto"/><Relationship Id="rId5" Target="../media/image13.pn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therineasquithgallery.com/uploads/posts/2021-02/1613501420_69-p-prezentatsiya-foni-dlya-slaidov-detskii-70.jpg">
            <a:extLst>
              <a:ext uri="{FF2B5EF4-FFF2-40B4-BE49-F238E27FC236}">
                <a16:creationId xmlns:a16="http://schemas.microsoft.com/office/drawing/2014/main" id="{BF38962B-95E5-4862-BEFB-41ECB1CD4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822" cy="68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7D0C45-46CA-411D-A7CF-29AEC30A016A}"/>
              </a:ext>
            </a:extLst>
          </p:cNvPr>
          <p:cNvSpPr/>
          <p:nvPr/>
        </p:nvSpPr>
        <p:spPr>
          <a:xfrm>
            <a:off x="768885" y="1549500"/>
            <a:ext cx="5919592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Интерактивная игра «В гостях у сказки»</a:t>
            </a:r>
          </a:p>
          <a:p>
            <a:pPr algn="ctr"/>
            <a:endParaRPr lang="ru-RU" sz="5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5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для старших дошкольников</a:t>
            </a:r>
            <a:endParaRPr lang="ru-RU" sz="32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E278C4-AD23-43E2-89E3-DA19A76768FD}"/>
              </a:ext>
            </a:extLst>
          </p:cNvPr>
          <p:cNvSpPr/>
          <p:nvPr/>
        </p:nvSpPr>
        <p:spPr>
          <a:xfrm>
            <a:off x="8380288" y="2967335"/>
            <a:ext cx="3811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Подготовила педагог </a:t>
            </a:r>
          </a:p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дополнительного образования </a:t>
            </a:r>
          </a:p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Сафина Г.Р.</a:t>
            </a:r>
          </a:p>
        </p:txBody>
      </p:sp>
    </p:spTree>
    <p:extLst>
      <p:ext uri="{BB962C8B-B14F-4D97-AF65-F5344CB8AC3E}">
        <p14:creationId xmlns:p14="http://schemas.microsoft.com/office/powerpoint/2010/main" val="2741042167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20D219-8CF3-42D6-914F-CB674387FD23}"/>
              </a:ext>
            </a:extLst>
          </p:cNvPr>
          <p:cNvSpPr/>
          <p:nvPr/>
        </p:nvSpPr>
        <p:spPr>
          <a:xfrm>
            <a:off x="118614" y="181605"/>
            <a:ext cx="11954772" cy="175432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cap="none" dirty="0" lang="ru-RU" spc="0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Кто выгнал Лису в сказке «</a:t>
            </a:r>
            <a:r>
              <a:rPr b="1" cap="none" dirty="0" err="1" lang="ru-RU" spc="0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Заюшкина</a:t>
            </a:r>
            <a:r>
              <a:rPr b="1" cap="none" dirty="0" lang="ru-RU" spc="0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избушка»?</a:t>
            </a:r>
          </a:p>
        </p:txBody>
      </p:sp>
      <p:pic>
        <p:nvPicPr>
          <p:cNvPr descr="https://fs-thb02.getcourse.ru/fileservice/file/thumbnail/h/829cb2b5bf4eb2f52eeb4eb6e69f49bb.jpg/s/s1200x/a/27502/sc/443" id="6146" name="Picture 2">
            <a:extLst>
              <a:ext uri="{FF2B5EF4-FFF2-40B4-BE49-F238E27FC236}">
                <a16:creationId xmlns:a16="http://schemas.microsoft.com/office/drawing/2014/main" id="{3A2C676E-5D41-44EA-B2E7-9938B4E75712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8467" l="23770" r="49875" t="37618">
                        <a14:foregroundMark x1="34362" x2="30859" y1="41863" y2="41038"/>
                        <a14:foregroundMark x1="37281" x2="36947" y1="39387" y2="41392"/>
                        <a14:foregroundMark x1="37531" x2="38115" y1="38561" y2="38561"/>
                        <a14:foregroundMark x1="24937" x2="25438" y1="55778" y2="57665"/>
                        <a14:foregroundMark x1="45455" x2="45121" y1="53656" y2="54717"/>
                        <a14:foregroundMark x1="47206" x2="48123" y1="60495" y2="65566"/>
                        <a14:foregroundMark x1="25438" x2="25271" y1="67217" y2="73939"/>
                        <a14:foregroundMark x1="31610" x2="29024" y1="66392" y2="72288"/>
                        <a14:foregroundMark x1="29024" x2="29024" y1="72288" y2="72288"/>
                        <a14:foregroundMark x1="48290" x2="46038" y1="86321" y2="89033"/>
                        <a14:foregroundMark x1="48874" x2="49958" y1="82429" y2="84316"/>
                        <a14:foregroundMark x1="28357" x2="28607" y1="92099" y2="98467"/>
                        <a14:foregroundMark x1="23853" x2="24771" y1="69104" y2="71580"/>
                        <a14:foregroundMark x1="36781" x2="36697" y1="38561" y2="37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" r="45"/>
          <a:stretch/>
        </p:blipFill>
        <p:spPr bwMode="auto">
          <a:xfrm>
            <a:off x="765544" y="2657288"/>
            <a:ext cx="2530189" cy="40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fs-thb02.getcourse.ru/fileservice/file/thumbnail/h/829cb2b5bf4eb2f52eeb4eb6e69f49bb.jpg/s/s1200x/a/27502/sc/443" id="6148" name="Picture 4">
            <a:extLst>
              <a:ext uri="{FF2B5EF4-FFF2-40B4-BE49-F238E27FC236}">
                <a16:creationId xmlns:a16="http://schemas.microsoft.com/office/drawing/2014/main" id="{0839C48B-EFE3-4637-BE21-CBD346D80CB8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7406" l="49625" r="69058" t="44340">
                        <a14:foregroundMark x1="57715" x2="57631" y1="92099" y2="83726"/>
                        <a14:foregroundMark x1="57131" x2="60717" y1="93632" y2="85967"/>
                        <a14:foregroundMark x1="60717" x2="61718" y1="85967" y2="81368"/>
                        <a14:foregroundMark x1="55463" x2="55963" y1="94811" y2="82311"/>
                        <a14:foregroundMark x1="52711" x2="57548" y1="83137" y2="82901"/>
                        <a14:foregroundMark x1="52127" x2="52961" y1="82665" y2="87146"/>
                        <a14:foregroundMark x1="60133" x2="56547" y1="95755" y2="95755"/>
                        <a14:foregroundMark x1="54712" x2="55129" y1="95165" y2="97170"/>
                        <a14:foregroundMark x1="65304" x2="67056" y1="85142" y2="82311"/>
                        <a14:foregroundMark x1="62135" x2="67473" y1="87146" y2="84434"/>
                        <a14:foregroundMark x1="67473" x2="68724" y1="84434" y2="81486"/>
                        <a14:foregroundMark x1="66555" x2="68140" y1="83373" y2="77476"/>
                        <a14:foregroundMark x1="54545" x2="54379" y1="77948" y2="71934"/>
                        <a14:foregroundMark x1="63970" x2="62802" y1="52241" y2="46698"/>
                        <a14:foregroundMark x1="60133" x2="60384" y1="97406" y2="95637"/>
                        <a14:foregroundMark x1="49708" x2="51043" y1="48703" y2="49882"/>
                        <a14:foregroundMark x1="62802" x2="64220" y1="44340" y2="44693"/>
                        <a14:foregroundMark x1="68974" x2="69058" y1="74410" y2="72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" r="-47"/>
          <a:stretch/>
        </p:blipFill>
        <p:spPr bwMode="auto">
          <a:xfrm rot="10800000">
            <a:off x="3897010" y="2794658"/>
            <a:ext cx="2030817" cy="388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fs-thb02.getcourse.ru/fileservice/file/thumbnail/h/829cb2b5bf4eb2f52eeb4eb6e69f49bb.jpg/s/s1200x/a/27502/sc/443" id="6150" name="Picture 6">
            <a:extLst>
              <a:ext uri="{FF2B5EF4-FFF2-40B4-BE49-F238E27FC236}">
                <a16:creationId xmlns:a16="http://schemas.microsoft.com/office/drawing/2014/main" id="{C23FA333-5A9A-41C1-B37F-C0D96AB0AD75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50236" l="66222" r="78649" t="19222">
                        <a14:foregroundMark x1="73561" x2="73228" y1="19340" y2="24175"/>
                        <a14:foregroundMark x1="69808" x2="66972" y1="33844" y2="33137"/>
                        <a14:foregroundMark x1="77148" x2="75730" y1="48703" y2="50236"/>
                        <a14:foregroundMark x1="77565" x2="78649" y1="47759" y2="47877"/>
                        <a14:foregroundMark x1="66639" x2="66222" y1="33019" y2="33019"/>
                        <a14:foregroundMark x1="76897" x2="76897" y1="43868" y2="41274"/>
                        <a14:foregroundMark x1="72227" x2="71476" y1="31014" y2="32547"/>
                        <a14:foregroundMark x1="73311" x2="73394" y1="29717" y2="34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" r="79"/>
          <a:stretch/>
        </p:blipFill>
        <p:spPr bwMode="auto">
          <a:xfrm>
            <a:off x="6354442" y="2941383"/>
            <a:ext cx="2030818" cy="35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3F2E01-129D-417B-8EA6-9CF78159D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3500" l="10000" r="90000" t="6250">
                        <a14:foregroundMark x1="42667" x2="49222" y1="6250" y2="12375"/>
                        <a14:foregroundMark x1="35333" x2="35778" y1="43625" y2="69500"/>
                        <a14:foregroundMark x1="31778" x2="25889" y1="48875" y2="70375"/>
                        <a14:foregroundMark x1="25889" x2="25889" y1="70375" y2="72500"/>
                        <a14:foregroundMark x1="28333" x2="38778" y1="57375" y2="74250"/>
                        <a14:foregroundMark x1="47222" x2="38556" y1="56250" y2="69750"/>
                        <a14:foregroundMark x1="46222" x2="40556" y1="70500" y2="73125"/>
                        <a14:foregroundMark x1="44556" x2="39889" y1="920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13" y="2657288"/>
            <a:ext cx="4366955" cy="3881738"/>
          </a:xfrm>
          <a:prstGeom prst="rect">
            <a:avLst/>
          </a:prstGeom>
        </p:spPr>
      </p:pic>
      <p:pic>
        <p:nvPicPr>
          <p:cNvPr id="5" name="bird">
            <a:hlinkClick action="ppaction://media" r:id=""/>
            <a:extLst>
              <a:ext uri="{FF2B5EF4-FFF2-40B4-BE49-F238E27FC236}">
                <a16:creationId xmlns:a16="http://schemas.microsoft.com/office/drawing/2014/main" id="{20A984D0-B018-4E75-8195-3B9D6222C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85577" y="62699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6816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2324" fill="hold" id="10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audio>
              <p:cMediaNode vol="100000">
                <p:cTn display="0" fill="hold" id="11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CFCA06-87EB-49E1-B4F5-1A334A9C9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1974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92A3CB-53F5-4C0E-B5F4-A6037D665499}"/>
              </a:ext>
            </a:extLst>
          </p:cNvPr>
          <p:cNvSpPr/>
          <p:nvPr/>
        </p:nvSpPr>
        <p:spPr>
          <a:xfrm>
            <a:off x="840626" y="2767280"/>
            <a:ext cx="55791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МОЛОДЦЫ!</a:t>
            </a:r>
          </a:p>
        </p:txBody>
      </p:sp>
      <p:pic>
        <p:nvPicPr>
          <p:cNvPr id="4" name="crowd-clapping-3">
            <a:hlinkClick r:id="" action="ppaction://media"/>
            <a:extLst>
              <a:ext uri="{FF2B5EF4-FFF2-40B4-BE49-F238E27FC236}">
                <a16:creationId xmlns:a16="http://schemas.microsoft.com/office/drawing/2014/main" id="{9B568C74-7207-48DA-8B5F-514618EE6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6820" y="62768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8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DBE1B8-CE6D-49F8-8A6F-EC2FAA5E09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777C20-6BEE-4D8B-A889-C5D7223D4872}"/>
              </a:ext>
            </a:extLst>
          </p:cNvPr>
          <p:cNvSpPr/>
          <p:nvPr/>
        </p:nvSpPr>
        <p:spPr>
          <a:xfrm>
            <a:off x="1550111" y="1304817"/>
            <a:ext cx="9484333" cy="44076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4BBB74-E0AF-4286-A180-F7DA3DA87C15}"/>
              </a:ext>
            </a:extLst>
          </p:cNvPr>
          <p:cNvSpPr/>
          <p:nvPr/>
        </p:nvSpPr>
        <p:spPr>
          <a:xfrm>
            <a:off x="2735583" y="193402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b="1" dirty="0" lang="ru-RU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Вышел дедка в огород.</a:t>
            </a:r>
          </a:p>
          <a:p>
            <a:pPr algn="ctr"/>
            <a:r>
              <a:rPr b="1" dirty="0" lang="ru-RU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Видит — чудо там растет:</a:t>
            </a:r>
          </a:p>
          <a:p>
            <a:pPr algn="ctr"/>
            <a:r>
              <a:rPr b="1" dirty="0" lang="ru-RU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Кругла, а не мячик,</a:t>
            </a:r>
          </a:p>
          <a:p>
            <a:pPr algn="ctr"/>
            <a:r>
              <a:rPr b="1" dirty="0" lang="ru-RU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Желта, а не солнце,</a:t>
            </a:r>
          </a:p>
          <a:p>
            <a:pPr algn="ctr"/>
            <a:r>
              <a:rPr b="1" dirty="0" lang="ru-RU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хвостом, а не мышь...</a:t>
            </a:r>
          </a:p>
          <a:p>
            <a:pPr algn="ctr"/>
            <a:r>
              <a:rPr b="1" dirty="0" lang="ru-RU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 никак не вытащишь.</a:t>
            </a:r>
          </a:p>
        </p:txBody>
      </p:sp>
      <p:pic>
        <p:nvPicPr>
          <p:cNvPr descr="https://ds05.infourok.ru/uploads/ex/0805/0002175c-2c7e9ed0/hello_html_40be6246.png" id="2050" name="Picture 2">
            <a:extLst>
              <a:ext uri="{FF2B5EF4-FFF2-40B4-BE49-F238E27FC236}">
                <a16:creationId xmlns:a16="http://schemas.microsoft.com/office/drawing/2014/main" id="{F1CAB154-8951-4974-ABF4-0920C3B526A0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1" l="38157" r="69"/>
          <a:stretch/>
        </p:blipFill>
        <p:spPr bwMode="auto">
          <a:xfrm>
            <a:off x="8620019" y="1433248"/>
            <a:ext cx="2414426" cy="42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472167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79D51B-69B5-409F-BB27-F53DC8A98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8028BD-82DE-463D-8731-E0851F53B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" r="-16"/>
          <a:stretch/>
        </p:blipFill>
        <p:spPr>
          <a:xfrm>
            <a:off x="2455523" y="1448655"/>
            <a:ext cx="7068621" cy="481858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A34619-EEB4-4D00-9F60-058A769CD2A0}"/>
              </a:ext>
            </a:extLst>
          </p:cNvPr>
          <p:cNvSpPr/>
          <p:nvPr/>
        </p:nvSpPr>
        <p:spPr>
          <a:xfrm>
            <a:off x="982067" y="262663"/>
            <a:ext cx="10227865" cy="92333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1" cap="none" dirty="0" lang="ru-RU" spc="0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Русская народная сказка «Репка»</a:t>
            </a:r>
          </a:p>
        </p:txBody>
      </p:sp>
    </p:spTree>
    <p:extLst>
      <p:ext uri="{BB962C8B-B14F-4D97-AF65-F5344CB8AC3E}">
        <p14:creationId xmlns:p14="http://schemas.microsoft.com/office/powerpoint/2010/main" val="1093888156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9C860E-CB54-40C8-A05F-A1290301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55917" l="3901" r="36288" t="6000">
                        <a14:foregroundMark x1="32270" x2="32270" y1="39583" y2="39583"/>
                        <a14:foregroundMark x1="23641" x2="23641" y1="55917" y2="55917"/>
                        <a14:foregroundMark x1="36288" x2="36288" y1="44083" y2="44083"/>
                      </a14:backgroundRemoval>
                    </a14:imgEffect>
                  </a14:imgLayer>
                </a14:imgProps>
              </a:ext>
            </a:extLst>
          </a:blip>
          <a:srcRect b="39176" r="59837"/>
          <a:stretch/>
        </p:blipFill>
        <p:spPr>
          <a:xfrm>
            <a:off x="92466" y="669533"/>
            <a:ext cx="2311686" cy="4965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D88E81-40DD-4308-8F0E-4A5F1A10F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3020" l="3788" r="89899" t="9972">
                        <a14:foregroundMark x1="43434" x2="43434" y1="14672" y2="14672"/>
                        <a14:foregroundMark x1="46465" x2="47475" y1="14672" y2="50285"/>
                        <a14:foregroundMark x1="56061" x2="50758" y1="16382" y2="37892"/>
                        <a14:foregroundMark x1="21970" x2="26768" y1="19516" y2="53846"/>
                        <a14:foregroundMark x1="31061" x2="35859" y1="22792" y2="47151"/>
                        <a14:foregroundMark x1="23990" x2="19192" y1="42450" y2="48718"/>
                        <a14:foregroundMark x1="51263" x2="46465" y1="68091" y2="88604"/>
                        <a14:foregroundMark x1="54040" x2="61616" y1="65954" y2="84900"/>
                        <a14:foregroundMark x1="44444" x2="26768" y1="93020" y2="87892"/>
                        <a14:foregroundMark x1="8081" x2="3788" y1="54986" y2="55698"/>
                        <a14:foregroundMark x1="17677" x2="17677" y1="37607" y2="37607"/>
                        <a14:foregroundMark x1="22475" x2="14646" y1="34188" y2="357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898" y="2018585"/>
            <a:ext cx="1921430" cy="3406171"/>
          </a:xfrm>
          <a:prstGeom prst="rect">
            <a:avLst/>
          </a:prstGeom>
        </p:spPr>
      </p:pic>
      <p:pic>
        <p:nvPicPr>
          <p:cNvPr descr="https://ds05.infourok.ru/uploads/ex/0805/0002175c-2c7e9ed0/hello_html_40be6246.png" id="3074" name="Picture 2">
            <a:extLst>
              <a:ext uri="{FF2B5EF4-FFF2-40B4-BE49-F238E27FC236}">
                <a16:creationId xmlns:a16="http://schemas.microsoft.com/office/drawing/2014/main" id="{F1831A7F-84BC-438D-829C-24298BC7D62A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5000" l="63121" r="95863" t="54417">
                        <a14:foregroundMark x1="84161" x2="75887" y1="75167" y2="86167"/>
                        <a14:foregroundMark x1="74586" x2="67967" y1="74333" y2="90500"/>
                        <a14:foregroundMark x1="75887" x2="69267" y1="74417" y2="84333"/>
                        <a14:foregroundMark x1="73995" x2="68676" y1="70583" y2="80417"/>
                        <a14:foregroundMark x1="66667" x2="63121" y1="74333" y2="74583"/>
                        <a14:foregroundMark x1="76241" x2="70331" y1="54417" y2="56000"/>
                        <a14:foregroundMark x1="70922" x2="68440" y1="56500" y2="59667"/>
                        <a14:foregroundMark x1="70804" x2="67967" y1="57083" y2="58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64" t="50333"/>
          <a:stretch/>
        </p:blipFill>
        <p:spPr bwMode="auto">
          <a:xfrm>
            <a:off x="4200328" y="2123894"/>
            <a:ext cx="1921430" cy="34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5.infourok.ru/uploads/ex/0805/0002175c-2c7e9ed0/hello_html_40be6246.png" id="3076" name="Picture 4">
            <a:extLst>
              <a:ext uri="{FF2B5EF4-FFF2-40B4-BE49-F238E27FC236}">
                <a16:creationId xmlns:a16="http://schemas.microsoft.com/office/drawing/2014/main" id="{DB91FD47-F97F-4E61-882C-025D66454858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6250" l="3310" r="32033" t="64833">
                        <a14:foregroundMark x1="17494" x2="16667" y1="83083" y2="87583"/>
                        <a14:foregroundMark x1="22222" x2="12175" y1="86250" y2="88583"/>
                        <a14:foregroundMark x1="12175" x2="11939" y1="88583" y2="88583"/>
                        <a14:foregroundMark x1="30615" x2="32151" y1="86833" y2="88333"/>
                        <a14:foregroundMark x1="20922" x2="19858" y1="81583" y2="85500"/>
                        <a14:foregroundMark x1="16667" x2="11348" y1="91167" y2="88583"/>
                        <a14:foregroundMark x1="8392" x2="7565" y1="86333" y2="88583"/>
                        <a14:foregroundMark x1="15603" x2="14303" y1="67750" y2="64833"/>
                        <a14:foregroundMark x1="14775" x2="12175" y1="82167" y2="86333"/>
                        <a14:foregroundMark x1="9220" x2="7920" y1="88750" y2="88500"/>
                        <a14:foregroundMark x1="17730" x2="17021" y1="64917" y2="64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431" t="63221"/>
          <a:stretch/>
        </p:blipFill>
        <p:spPr bwMode="auto">
          <a:xfrm>
            <a:off x="5996504" y="3007760"/>
            <a:ext cx="1623226" cy="25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5.infourok.ru/uploads/ex/0805/0002175c-2c7e9ed0/hello_html_40be6246.png" id="3078" name="Picture 6">
            <a:extLst>
              <a:ext uri="{FF2B5EF4-FFF2-40B4-BE49-F238E27FC236}">
                <a16:creationId xmlns:a16="http://schemas.microsoft.com/office/drawing/2014/main" id="{AF6BCFD1-A618-4BF5-A6AC-C5CF48EA2F43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" r="59032" t="71623"/>
          <a:stretch/>
        </p:blipFill>
        <p:spPr bwMode="auto">
          <a:xfrm>
            <a:off x="7961722" y="4006922"/>
            <a:ext cx="1325366" cy="14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5.infourok.ru/uploads/ex/0805/0002175c-2c7e9ed0/hello_html_40be6246.png" id="3080" name="Picture 8">
            <a:extLst>
              <a:ext uri="{FF2B5EF4-FFF2-40B4-BE49-F238E27FC236}">
                <a16:creationId xmlns:a16="http://schemas.microsoft.com/office/drawing/2014/main" id="{22D82D97-5A8D-4AA6-8BFD-834DEDCBB600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44" l="7940" r="59985" t="5541"/>
          <a:stretch/>
        </p:blipFill>
        <p:spPr bwMode="auto">
          <a:xfrm>
            <a:off x="9806788" y="3974743"/>
            <a:ext cx="103769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5.infourok.ru/uploads/ex/0805/0002175c-2c7e9ed0/hello_html_40be6246.png" id="3082" name="Picture 10">
            <a:extLst>
              <a:ext uri="{FF2B5EF4-FFF2-40B4-BE49-F238E27FC236}">
                <a16:creationId xmlns:a16="http://schemas.microsoft.com/office/drawing/2014/main" id="{3E66CB0D-E49F-451E-9175-72D9338D2C5A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9" l="12053" r="62854" t="41375"/>
          <a:stretch/>
        </p:blipFill>
        <p:spPr bwMode="auto">
          <a:xfrm>
            <a:off x="11400890" y="4104240"/>
            <a:ext cx="791110" cy="13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8872D9-0FAF-4244-828E-706BC1237632}"/>
              </a:ext>
            </a:extLst>
          </p:cNvPr>
          <p:cNvSpPr/>
          <p:nvPr/>
        </p:nvSpPr>
        <p:spPr>
          <a:xfrm>
            <a:off x="1179507" y="404604"/>
            <a:ext cx="9884501" cy="92333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1" cap="none" dirty="0" lang="ru-RU" spc="0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Назовите героев сказки «Репка»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10DB4D-F5C3-47E5-B1D0-CB5E618B5B30}"/>
              </a:ext>
            </a:extLst>
          </p:cNvPr>
          <p:cNvSpPr/>
          <p:nvPr/>
        </p:nvSpPr>
        <p:spPr>
          <a:xfrm>
            <a:off x="4244116" y="2123894"/>
            <a:ext cx="1599335" cy="3547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z="5400"/>
              <a:t>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BCB7A8D-FECF-4EB3-931B-127254AC3E6A}"/>
              </a:ext>
            </a:extLst>
          </p:cNvPr>
          <p:cNvSpPr/>
          <p:nvPr/>
        </p:nvSpPr>
        <p:spPr>
          <a:xfrm>
            <a:off x="6025595" y="2146867"/>
            <a:ext cx="1599335" cy="3547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z="5400"/>
              <a:t>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8FBFBC8-845C-4BA1-8EB5-62A4887E7000}"/>
              </a:ext>
            </a:extLst>
          </p:cNvPr>
          <p:cNvSpPr/>
          <p:nvPr/>
        </p:nvSpPr>
        <p:spPr>
          <a:xfrm>
            <a:off x="7794144" y="2146867"/>
            <a:ext cx="1599335" cy="3547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z="5400"/>
              <a:t>?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59E0ED-8A1A-4CCD-8ED6-B621BD5847B5}"/>
              </a:ext>
            </a:extLst>
          </p:cNvPr>
          <p:cNvSpPr/>
          <p:nvPr/>
        </p:nvSpPr>
        <p:spPr>
          <a:xfrm>
            <a:off x="9575623" y="2146867"/>
            <a:ext cx="1599335" cy="3547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z="5400"/>
              <a:t>?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D6153F4-8A64-4DD5-8F86-C3C3152C9466}"/>
              </a:ext>
            </a:extLst>
          </p:cNvPr>
          <p:cNvSpPr/>
          <p:nvPr/>
        </p:nvSpPr>
        <p:spPr>
          <a:xfrm>
            <a:off x="11291309" y="2123894"/>
            <a:ext cx="799668" cy="3547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z="5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850590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3" presetSubtype="32">
                                  <p:stCondLst>
                                    <p:cond delay="0"/>
                                  </p:stCondLst>
                                  <p:childTnLst>
                                    <p:animEffect filter="plus(out)" transition="out">
                                      <p:cBhvr>
                                        <p:cTn dur="2000" id="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xit" presetID="13" presetSubtype="32">
                                  <p:stCondLst>
                                    <p:cond delay="0"/>
                                  </p:stCondLst>
                                  <p:childTnLst>
                                    <p:animEffect filter="plus(out)" transition="out">
                                      <p:cBhvr>
                                        <p:cTn dur="20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xit" presetID="13" presetSubtype="32">
                                  <p:stCondLst>
                                    <p:cond delay="0"/>
                                  </p:stCondLst>
                                  <p:childTnLst>
                                    <p:animEffect filter="plus(out)" transition="out">
                                      <p:cBhvr>
                                        <p:cTn dur="20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xit" presetID="13" presetSubtype="32">
                                  <p:stCondLst>
                                    <p:cond delay="0"/>
                                  </p:stCondLst>
                                  <p:childTnLst>
                                    <p:animEffect filter="plus(out)" transition="out">
                                      <p:cBhvr>
                                        <p:cTn dur="20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xit" presetID="13" presetSubtype="32">
                                  <p:stCondLst>
                                    <p:cond delay="0"/>
                                  </p:stCondLst>
                                  <p:childTnLst>
                                    <p:animEffect filter="plus(out)" transition="out">
                                      <p:cBhvr>
                                        <p:cTn dur="20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5"/>
      <p:bldP animBg="1" grpId="0" spid="13"/>
      <p:bldP animBg="1" grpId="0" spid="14"/>
      <p:bldP animBg="1" grpId="0" spid="15"/>
      <p:bldP animBg="1" grpId="0" spid="1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7175D8-B5F6-4CE7-A736-C43637703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54B6F2-0DA4-425E-9461-3B35C7A9A0CE}"/>
              </a:ext>
            </a:extLst>
          </p:cNvPr>
          <p:cNvSpPr/>
          <p:nvPr/>
        </p:nvSpPr>
        <p:spPr>
          <a:xfrm>
            <a:off x="1550111" y="1304817"/>
            <a:ext cx="9484333" cy="44076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24E79E-42BB-46B7-828D-6DFB37A53C00}"/>
              </a:ext>
            </a:extLst>
          </p:cNvPr>
          <p:cNvSpPr/>
          <p:nvPr/>
        </p:nvSpPr>
        <p:spPr>
          <a:xfrm>
            <a:off x="1970079" y="1985129"/>
            <a:ext cx="523124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Где-то в поле дом стоит,</a:t>
            </a:r>
            <a:b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Из трубы дымок летит.</a:t>
            </a:r>
            <a:b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Звери весело живут,</a:t>
            </a:r>
            <a:b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Хором песенки поют.</a:t>
            </a:r>
            <a:b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Отвечай скорей, дружок,</a:t>
            </a:r>
            <a:b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Это сказка … .</a:t>
            </a:r>
          </a:p>
        </p:txBody>
      </p:sp>
      <p:pic>
        <p:nvPicPr>
          <p:cNvPr id="4100" name="Picture 4" descr="https://e7.pngegg.com/pngimages/801/39/png-clipart-izba-chaloupka-na-ku%C5%99i-no%C5%BEce-baba-yaga-desktop-others-food-desktop-wallpaper.png">
            <a:extLst>
              <a:ext uri="{FF2B5EF4-FFF2-40B4-BE49-F238E27FC236}">
                <a16:creationId xmlns:a16="http://schemas.microsoft.com/office/drawing/2014/main" id="{DBD0CEF1-2EC1-4F33-B9A0-FADD9B11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0000" y1="22125" x2="30000" y2="22125"/>
                        <a14:foregroundMark x1="27889" y1="18000" x2="27889" y2="1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93" y="692220"/>
            <a:ext cx="6336907" cy="56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7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A688EE-AC67-4B1C-92EC-5D01EA532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327714-EE61-4F59-8AC1-B424BE4F497F}"/>
              </a:ext>
            </a:extLst>
          </p:cNvPr>
          <p:cNvSpPr/>
          <p:nvPr/>
        </p:nvSpPr>
        <p:spPr>
          <a:xfrm>
            <a:off x="807261" y="337151"/>
            <a:ext cx="11029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Русская народная сказка «Теремок»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67AD23-86D8-4A45-85AE-1F86D061C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913" y="1597632"/>
            <a:ext cx="6764174" cy="45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40695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0D10EB-1407-4B3A-ADF2-E0CE0C2C0206}"/>
              </a:ext>
            </a:extLst>
          </p:cNvPr>
          <p:cNvSpPr/>
          <p:nvPr/>
        </p:nvSpPr>
        <p:spPr>
          <a:xfrm>
            <a:off x="271539" y="62880"/>
            <a:ext cx="11953722" cy="92333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1" cap="none" dirty="0" lang="ru-RU" spc="0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Кто из них не герой сказки «Теремок»?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77C8A7-A6DC-4B37-801C-166472AA3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83659" l="76487" r="97387" t="9295"/>
                    </a14:imgEffect>
                  </a14:imgLayer>
                </a14:imgProps>
              </a:ext>
            </a:extLst>
          </a:blip>
          <a:srcRect b="55" r="5"/>
          <a:stretch/>
        </p:blipFill>
        <p:spPr>
          <a:xfrm>
            <a:off x="9335538" y="412483"/>
            <a:ext cx="2588946" cy="6033033"/>
          </a:xfrm>
          <a:prstGeom prst="rect">
            <a:avLst/>
          </a:prstGeom>
        </p:spPr>
      </p:pic>
      <p:sp>
        <p:nvSpPr>
          <p:cNvPr descr="http://www.kursschastlivojzhizni.ru/wp-content/uploads/2015/10/%D0%B8%D0%B7%D0%BC-6.png" id="8" name="AutoShape 6">
            <a:extLst>
              <a:ext uri="{FF2B5EF4-FFF2-40B4-BE49-F238E27FC236}">
                <a16:creationId xmlns:a16="http://schemas.microsoft.com/office/drawing/2014/main" id="{6834693F-DD99-46DB-BDEC-697C42430BB4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332ADB8-B4B2-4529-9A3B-40ADE2BD3F29}"/>
              </a:ext>
            </a:extLst>
          </p:cNvPr>
          <p:cNvGrpSpPr/>
          <p:nvPr/>
        </p:nvGrpSpPr>
        <p:grpSpPr>
          <a:xfrm>
            <a:off x="394003" y="1430332"/>
            <a:ext cx="6296347" cy="5099639"/>
            <a:chOff x="83905" y="1476622"/>
            <a:chExt cx="6296347" cy="5099639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97BE804-80FD-4B76-9D78-D0F912F9B08B}"/>
                </a:ext>
              </a:extLst>
            </p:cNvPr>
            <p:cNvGrpSpPr/>
            <p:nvPr/>
          </p:nvGrpSpPr>
          <p:grpSpPr>
            <a:xfrm>
              <a:off x="83905" y="1476622"/>
              <a:ext cx="6296347" cy="5099639"/>
              <a:chOff x="83905" y="1476622"/>
              <a:chExt cx="6296347" cy="5099639"/>
            </a:xfrm>
          </p:grpSpPr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id="{E87427CF-CBB1-44FC-83C2-EB5775BCA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6" r="-15"/>
              <a:stretch/>
            </p:blipFill>
            <p:spPr>
              <a:xfrm>
                <a:off x="83905" y="1476622"/>
                <a:ext cx="6296347" cy="5099639"/>
              </a:xfrm>
              <a:prstGeom prst="rect">
                <a:avLst/>
              </a:prstGeom>
            </p:spPr>
          </p:pic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B1DE9EE-89DF-4DBC-AB1B-2DF182971E39}"/>
                  </a:ext>
                </a:extLst>
              </p:cNvPr>
              <p:cNvSpPr/>
              <p:nvPr/>
            </p:nvSpPr>
            <p:spPr>
              <a:xfrm>
                <a:off x="4222680" y="4158291"/>
                <a:ext cx="2015354" cy="231442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69CFAE1-DCE3-4095-9A33-44F1067D8E21}"/>
                </a:ext>
              </a:extLst>
            </p:cNvPr>
            <p:cNvSpPr/>
            <p:nvPr/>
          </p:nvSpPr>
          <p:spPr>
            <a:xfrm>
              <a:off x="2536491" y="1843862"/>
              <a:ext cx="2015354" cy="27178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</p:grpSp>
      <p:pic>
        <p:nvPicPr>
          <p:cNvPr descr="https://st.weblancer.net/download/304064_935xp.jpg" id="5122" name="Picture 2">
            <a:extLst>
              <a:ext uri="{FF2B5EF4-FFF2-40B4-BE49-F238E27FC236}">
                <a16:creationId xmlns:a16="http://schemas.microsoft.com/office/drawing/2014/main" id="{3C3C9AA4-C25E-479E-97CD-9BD14A4A4B95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0000" l="10000" r="90000" t="1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84" y="1447679"/>
            <a:ext cx="2225143" cy="30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0BDCA0-5A8A-4C3C-9407-C2CD40076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" l="70380" r="-15" t="52904"/>
          <a:stretch/>
        </p:blipFill>
        <p:spPr>
          <a:xfrm>
            <a:off x="7361386" y="1447679"/>
            <a:ext cx="1865616" cy="24007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0F29F2-13CA-4A79-AFFA-511D7AF735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368" l="38502" r="33634" t="4428"/>
          <a:stretch/>
        </p:blipFill>
        <p:spPr>
          <a:xfrm>
            <a:off x="7246843" y="3713302"/>
            <a:ext cx="2048248" cy="3144698"/>
          </a:xfrm>
          <a:prstGeom prst="rect">
            <a:avLst/>
          </a:prstGeom>
        </p:spPr>
      </p:pic>
      <p:pic>
        <p:nvPicPr>
          <p:cNvPr descr="http://www.kursschastlivojzhizni.ru/wp-content/uploads/2015/10/%D0%B8%D0%B7%D0%BC-6.png" id="5128" name="Picture 8">
            <a:extLst>
              <a:ext uri="{FF2B5EF4-FFF2-40B4-BE49-F238E27FC236}">
                <a16:creationId xmlns:a16="http://schemas.microsoft.com/office/drawing/2014/main" id="{5160E8AE-478F-4EFB-A046-2AF7535038E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" r="-132"/>
          <a:stretch/>
        </p:blipFill>
        <p:spPr bwMode="auto">
          <a:xfrm>
            <a:off x="5231489" y="4129243"/>
            <a:ext cx="1955192" cy="240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8624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512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6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5128"/>
                  </p:tgtEl>
                </p:cond>
              </p:nextCondLst>
            </p:seq>
            <p:seq concurrent="1" nextAc="seek">
              <p:cTn evtFilter="cancelBubble" fill="hold" id="8" nodeType="interactiveSeq" restart="whenNotActive">
                <p:stCondLst>
                  <p:cond delay="0" evt="onClick">
                    <p:tgtEl>
                      <p:spTgt spid="1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9">
                      <p:stCondLst>
                        <p:cond delay="0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2"/>
                  </p:tgtEl>
                </p:cond>
              </p:nextCondLst>
            </p:seq>
            <p:seq concurrent="1" nextAc="seek">
              <p:cTn evtFilter="cancelBubble" fill="hold" id="14" nodeType="interactiveSeq" restart="whenNotActive">
                <p:stCondLst>
                  <p:cond delay="0" evt="onClick">
                    <p:tgtEl>
                      <p:spTgt spid="512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5">
                      <p:stCondLst>
                        <p:cond delay="0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18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14FD1A-26C5-4B5D-97D4-C50167721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88FD9D-2CAB-458B-9A31-D9E0BB210BC9}"/>
              </a:ext>
            </a:extLst>
          </p:cNvPr>
          <p:cNvSpPr/>
          <p:nvPr/>
        </p:nvSpPr>
        <p:spPr>
          <a:xfrm>
            <a:off x="1550111" y="1304817"/>
            <a:ext cx="9484333" cy="44076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21BCA7-F220-43E0-A633-6AC975163A4D}"/>
              </a:ext>
            </a:extLst>
          </p:cNvPr>
          <p:cNvSpPr/>
          <p:nvPr/>
        </p:nvSpPr>
        <p:spPr>
          <a:xfrm>
            <a:off x="1878954" y="2437461"/>
            <a:ext cx="616571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Дом был сделан изо льда.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Солнце вышло — вмиг вода.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Эта сказка вам знакома?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Кто кого прогнал из дома?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C032CA-06F9-4F37-87BC-6B26B9BC3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665" y="2045208"/>
            <a:ext cx="2844910" cy="276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3348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B03D53-91AA-47CC-BD2E-566ED7C5F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2C2C17-9DC0-45FE-B5F1-ECED86B5DBDC}"/>
              </a:ext>
            </a:extLst>
          </p:cNvPr>
          <p:cNvSpPr/>
          <p:nvPr/>
        </p:nvSpPr>
        <p:spPr>
          <a:xfrm>
            <a:off x="662678" y="234768"/>
            <a:ext cx="11277685" cy="175432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cap="none" dirty="0" lang="ru-RU" spc="0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Русская народная сказка «</a:t>
            </a:r>
            <a:r>
              <a:rPr b="1" cap="none" dirty="0" err="1" lang="ru-RU" spc="0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Заюшкина</a:t>
            </a:r>
            <a:r>
              <a:rPr b="1" cap="none" dirty="0" lang="ru-RU" spc="0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избушка»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A53155-35A8-48BF-9641-E53D0F40E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" r="-4"/>
          <a:stretch/>
        </p:blipFill>
        <p:spPr>
          <a:xfrm>
            <a:off x="2872520" y="1989094"/>
            <a:ext cx="6858000" cy="469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9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135</Words>
  <Application>Microsoft Office PowerPoint</Application>
  <PresentationFormat>Широкоэкранный</PresentationFormat>
  <Paragraphs>31</Paragraphs>
  <Slides>11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SAFINA</dc:creator>
  <cp:lastModifiedBy>SAFINA</cp:lastModifiedBy>
  <cp:revision>11</cp:revision>
  <cp:lastPrinted>2021-12-06T16:02:06Z</cp:lastPrinted>
  <dcterms:created xsi:type="dcterms:W3CDTF">2021-12-04T12:52:52Z</dcterms:created>
  <dcterms:modified xsi:type="dcterms:W3CDTF">2021-12-06T16:19:53Z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3311263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