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6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6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39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2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6088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3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6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6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6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6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0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EDF6-E754-4EBC-A9ED-AA2B9C9027FE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4F011A-62FF-4F21-A2FF-C08F15030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imdou-8.spb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1" y="278674"/>
            <a:ext cx="11493147" cy="5573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27000">
              <a:schemeClr val="accent1">
                <a:alpha val="23000"/>
              </a:schemeClr>
            </a:glow>
            <a:outerShdw blurRad="55000" dist="18000" dir="5400000" algn="tl" rotWithShape="0">
              <a:srgbClr val="000000">
                <a:alpha val="0"/>
              </a:srgbClr>
            </a:outerShdw>
            <a:reflection stA="9900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3988" y="148045"/>
            <a:ext cx="7812178" cy="5329647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solidFill>
                  <a:schemeClr val="bg1"/>
                </a:solidFill>
              </a:rPr>
              <a:t>Государственное бюджетное дошкольное образовательное учреждение детский сад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№ </a:t>
            </a:r>
            <a:r>
              <a:rPr lang="ru-RU" sz="4400" b="1" dirty="0">
                <a:solidFill>
                  <a:schemeClr val="bg1"/>
                </a:solidFill>
              </a:rPr>
              <a:t>8 Приморского района Санкт-Петербурга</a:t>
            </a:r>
            <a:r>
              <a:rPr lang="ru-RU" sz="4400" dirty="0">
                <a:solidFill>
                  <a:schemeClr val="bg1"/>
                </a:solidFill>
              </a:rPr>
              <a:t/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719" y="-1"/>
            <a:ext cx="9503281" cy="1820091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/>
              <a:t>Образовательная программа дошкольного образования, адаптированная для обучающихся с ограниченными возможностями (с </a:t>
            </a:r>
            <a:r>
              <a:rPr lang="ru-RU" sz="2200" dirty="0" smtClean="0"/>
              <a:t>задержкой психического развития) </a:t>
            </a:r>
            <a:r>
              <a:rPr lang="ru-RU" sz="2200" dirty="0"/>
              <a:t>Государственного бюджетного дошкольного образовательного учреждения детского сада № 8 Приморского района Санкт-Петербурга (далее - Программа)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88" y="1657350"/>
            <a:ext cx="11329986" cy="52006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азработана </a:t>
            </a:r>
            <a:r>
              <a:rPr lang="ru-RU" dirty="0"/>
              <a:t>в соответствии с нормативными документами федерального и регионального уровня</a:t>
            </a:r>
            <a:r>
              <a:rPr lang="ru-RU" dirty="0" smtClean="0"/>
              <a:t>:</a:t>
            </a:r>
          </a:p>
          <a:p>
            <a:pPr lvl="0"/>
            <a:r>
              <a:rPr lang="ru-RU" dirty="0"/>
              <a:t>Федеральным законом от 29.12.2012 № 273-ФЗ «Об образовании в Российской Федерации»;</a:t>
            </a:r>
          </a:p>
          <a:p>
            <a:pPr lvl="0"/>
            <a:r>
              <a:rPr lang="ru-RU" dirty="0"/>
              <a:t>Федеральным государственным образовательным стандартом дошкольного образования (Утвержден приказом Министерства образования и науки Российской Федерации от 17 октября 2013 г. N 1155);</a:t>
            </a:r>
          </a:p>
          <a:p>
            <a:pPr lvl="0"/>
            <a:r>
              <a:rPr lang="ru-RU" dirty="0"/>
              <a:t>Приказом Министерства просвещения Российской Федерации от 31 июля 2020 г. N 373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</a:t>
            </a:r>
          </a:p>
          <a:p>
            <a:pPr lvl="0"/>
            <a:r>
              <a:rPr lang="ru-RU" dirty="0"/>
              <a:t>Постановление Главного государственного санитарного врача Российской Федерации от 28.09.2020 г. № 28 «Об утверждении санитарных правил СП 2.4. 3648-20 «Санитарно- эпидемиологические требования к организациям воспитания и обучения, отдыха и оздоровления детей и молодежи» (срок действия с 01.01.2021 до 01.01.2027).</a:t>
            </a:r>
          </a:p>
          <a:p>
            <a:pPr lvl="0"/>
            <a:r>
              <a:rPr lang="ru-RU" dirty="0"/>
              <a:t>Постановление Главного государственного санитарного врача РФ от 28.01.2021 №2 об утверждении санитарных правил и норм СанПиН 1.2.3685-21 «Гигиенические нормативы и требования к обеспечению безопасности (или) безвредности для человека факторов среды обитания».</a:t>
            </a:r>
          </a:p>
          <a:p>
            <a:pPr lvl="0"/>
            <a:r>
              <a:rPr lang="ru-RU" dirty="0"/>
              <a:t>Примерной адаптированной основной образовательной программой для детей с задержкой психического развития», одобренной решением федерального методического объединения по общему образованию 07.12.2017г. протокол № 6/17.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9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509" y="92888"/>
            <a:ext cx="7935738" cy="1280890"/>
          </a:xfrm>
        </p:spPr>
        <p:txBody>
          <a:bodyPr>
            <a:noAutofit/>
          </a:bodyPr>
          <a:lstStyle/>
          <a:p>
            <a:pPr algn="r"/>
            <a:r>
              <a:rPr lang="ru-RU" sz="2000" dirty="0"/>
              <a:t>Программа представляет собой целостную, систематизированную модель взаимодействия всех участников образовательного процесса (ребенка, </a:t>
            </a:r>
            <a:r>
              <a:rPr lang="ru-RU" sz="2000" dirty="0" smtClean="0"/>
              <a:t>учителя-дефектолога, </a:t>
            </a:r>
            <a:r>
              <a:rPr lang="ru-RU" sz="2000" dirty="0"/>
              <a:t>семьи, педагогов</a:t>
            </a:r>
            <a:r>
              <a:rPr lang="ru-RU" sz="2000" dirty="0" smtClean="0"/>
              <a:t>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788" y="2159727"/>
            <a:ext cx="10128658" cy="437851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Учитывающую </a:t>
            </a:r>
            <a:r>
              <a:rPr lang="ru-RU" dirty="0"/>
              <a:t>индивидуальные особенности </a:t>
            </a:r>
            <a:r>
              <a:rPr lang="ru-RU" dirty="0" smtClean="0"/>
              <a:t>воспитанников</a:t>
            </a:r>
          </a:p>
          <a:p>
            <a:pPr algn="just"/>
            <a:r>
              <a:rPr lang="ru-RU" dirty="0" smtClean="0"/>
              <a:t>Возможности </a:t>
            </a:r>
            <a:r>
              <a:rPr lang="ru-RU" dirty="0"/>
              <a:t>предметно- пространственной развивающей среды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Обеспечивающую </a:t>
            </a:r>
            <a:r>
              <a:rPr lang="ru-RU" dirty="0"/>
              <a:t>своевременную профилактику и коррекцию речевых </a:t>
            </a:r>
            <a:r>
              <a:rPr lang="ru-RU" dirty="0" smtClean="0"/>
              <a:t>нарушений</a:t>
            </a:r>
            <a:endParaRPr lang="ru-RU" dirty="0"/>
          </a:p>
          <a:p>
            <a:pPr algn="just"/>
            <a:r>
              <a:rPr lang="ru-RU" dirty="0"/>
              <a:t>Программа рассчитана на 2-3 года обучения, соответствует Федеральным государственным стандартам дошкольного образования и обеспечивает образовательную деятельность в группах компенсирующей направленности для детей с ограниченными возможностями здоровья (с задержкой психического развития).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0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9599" y="87086"/>
            <a:ext cx="6124355" cy="119960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Структура программы в соответствии с ФГОС дошкольного образования: </a:t>
            </a:r>
            <a:br>
              <a:rPr lang="ru-RU" sz="2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120" y="1399903"/>
            <a:ext cx="10702834" cy="591312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/>
              <a:t>Выделено </a:t>
            </a:r>
            <a:r>
              <a:rPr lang="ru-RU" sz="3400" dirty="0"/>
              <a:t>три раздела: целевой, содержательный организационный. В каждом из них отражается обязательная часть и часть, формируемая участниками образовательных отношений. </a:t>
            </a:r>
          </a:p>
          <a:p>
            <a:pPr algn="just"/>
            <a:r>
              <a:rPr lang="ru-RU" sz="3400" dirty="0" smtClean="0"/>
              <a:t>Представлено </a:t>
            </a:r>
            <a:r>
              <a:rPr lang="ru-RU" sz="3400" dirty="0"/>
              <a:t>содержание и особенности организации образовательного процесса.</a:t>
            </a:r>
          </a:p>
          <a:p>
            <a:pPr algn="just"/>
            <a:r>
              <a:rPr lang="ru-RU" sz="3400" dirty="0" smtClean="0"/>
              <a:t>Дана </a:t>
            </a:r>
            <a:r>
              <a:rPr lang="ru-RU" sz="3400" dirty="0"/>
              <a:t>характеристика особенностей развития детей дошкольного возраста с </a:t>
            </a:r>
            <a:r>
              <a:rPr lang="ru-RU" sz="3400" dirty="0" smtClean="0"/>
              <a:t>задержкой психического развития, </a:t>
            </a:r>
            <a:r>
              <a:rPr lang="ru-RU" sz="3400" dirty="0"/>
              <a:t>описаны планируемые результаты освоения программы (целевые ориентиры). </a:t>
            </a:r>
          </a:p>
          <a:p>
            <a:pPr algn="just"/>
            <a:r>
              <a:rPr lang="ru-RU" sz="3400" dirty="0" smtClean="0"/>
              <a:t>Определены </a:t>
            </a:r>
            <a:r>
              <a:rPr lang="ru-RU" sz="3400" dirty="0"/>
              <a:t>задачи, содержание и результаты образовательной деятельности в дошкольном возрасте и по каждой из образовательных областей: социально-коммуникативное развитие, познавательное развитие, речевое развитие, художественно-эстетическое развитие, физическое развитие; </a:t>
            </a:r>
          </a:p>
          <a:p>
            <a:pPr algn="just"/>
            <a:r>
              <a:rPr lang="ru-RU" sz="3400" dirty="0" smtClean="0"/>
              <a:t>Раскрыты </a:t>
            </a:r>
            <a:r>
              <a:rPr lang="ru-RU" sz="3400" dirty="0"/>
              <a:t>особенности образовательной деятельности по профессиональной коррекции нарушений развития детей с </a:t>
            </a:r>
            <a:r>
              <a:rPr lang="ru-RU" sz="3400" dirty="0" smtClean="0"/>
              <a:t>ЗПР</a:t>
            </a:r>
            <a:r>
              <a:rPr lang="ru-RU" sz="3400" dirty="0"/>
              <a:t>; </a:t>
            </a:r>
          </a:p>
          <a:p>
            <a:pPr algn="just"/>
            <a:r>
              <a:rPr lang="ru-RU" sz="3400" dirty="0" smtClean="0"/>
              <a:t>Описаны </a:t>
            </a:r>
            <a:r>
              <a:rPr lang="ru-RU" sz="3400" dirty="0"/>
              <a:t>вариативные формы, способы, методы и средства реализации программы; особенности образовательной деятельности разных видов и культурных практик детей; особенности организации педагоги</a:t>
            </a:r>
          </a:p>
          <a:p>
            <a:pPr algn="just"/>
            <a:r>
              <a:rPr lang="ru-RU" sz="3400" dirty="0" smtClean="0"/>
              <a:t>Охарактеризованы </a:t>
            </a:r>
            <a:r>
              <a:rPr lang="ru-RU" sz="3400" dirty="0"/>
              <a:t>особенности взаимодействия педагогического коллектива с семьями воспитанников; </a:t>
            </a:r>
          </a:p>
          <a:p>
            <a:pPr algn="just"/>
            <a:r>
              <a:rPr lang="ru-RU" sz="3400" dirty="0" smtClean="0"/>
              <a:t>Определено </a:t>
            </a:r>
            <a:r>
              <a:rPr lang="ru-RU" sz="3400" dirty="0"/>
              <a:t>содержание методических материалов и средств обучения и воспитания; представлены режимы дня; особенности организации развивающей предметно-пространственной среды.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7" y="0"/>
            <a:ext cx="10894423" cy="2081349"/>
          </a:xfrm>
        </p:spPr>
        <p:txBody>
          <a:bodyPr>
            <a:normAutofit/>
          </a:bodyPr>
          <a:lstStyle/>
          <a:p>
            <a:pPr algn="r"/>
            <a:r>
              <a:rPr lang="ru-RU" sz="2200" dirty="0"/>
              <a:t>Цель АООП для дошкольников с ЗПР – создание образовательной среды, обеспечивающей дошкольнику личностный рост, формирование социокультурной среды, поддерживающей </a:t>
            </a:r>
            <a:r>
              <a:rPr lang="ru-RU" sz="2200" dirty="0" err="1"/>
              <a:t>психо</a:t>
            </a:r>
            <a:r>
              <a:rPr lang="ru-RU" sz="2200" dirty="0"/>
              <a:t>-эмоциональное благополучие </a:t>
            </a:r>
            <a:r>
              <a:rPr lang="ru-RU" sz="2200" dirty="0" smtClean="0"/>
              <a:t>ребенка </a:t>
            </a:r>
            <a:r>
              <a:rPr lang="ru-RU" sz="2200" dirty="0"/>
              <a:t>с нарушением речи.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485900"/>
            <a:ext cx="10818676" cy="5182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Программы: </a:t>
            </a:r>
            <a:endParaRPr lang="ru-RU" dirty="0"/>
          </a:p>
          <a:p>
            <a:pPr lvl="0"/>
            <a:r>
              <a:rPr lang="ru-RU" dirty="0"/>
              <a:t>создание благоприятных условий для всестороннего развития и образования детей с ЗПР в соответствии с их возрастными, индивидуально-типологическими особенностями и особыми образовательными потребностями; амплификации образовательных воздействий;</a:t>
            </a:r>
          </a:p>
          <a:p>
            <a:pPr lvl="0"/>
            <a:r>
              <a:rPr lang="ru-RU" dirty="0"/>
              <a:t>создание оптимальных условий для охраны и укрепления физического и психического здоровья детей с ЗПР;</a:t>
            </a:r>
          </a:p>
          <a:p>
            <a:pPr lvl="0"/>
            <a:r>
              <a:rPr lang="ru-RU" dirty="0"/>
              <a:t>обеспечение психолого-педагогических условий для развития способностей и личностного потенциала каждого ребенка как субъекта отношений с другими детьми, взрослыми и окружающим миром;</a:t>
            </a:r>
          </a:p>
          <a:p>
            <a:pPr lvl="0"/>
            <a:r>
              <a:rPr lang="ru-RU" dirty="0"/>
              <a:t>целенаправленное комплексное психолого-педагогическое сопровождение ребенка с ЗПР и квалифицированная коррекция недостатков в развитии; выстраивание индивидуального коррекционно-образовательного маршрута на основе изучения особенностей развития ребенка, его потенциальных возможностей и способностей;</a:t>
            </a:r>
          </a:p>
          <a:p>
            <a:pPr lvl="0"/>
            <a:r>
              <a:rPr lang="ru-RU" dirty="0" smtClean="0"/>
              <a:t>взаимодействие </a:t>
            </a:r>
            <a:r>
              <a:rPr lang="ru-RU" dirty="0"/>
              <a:t>с семьей для обеспечения полноценного развития детей с ЗПР; оказание консультативной и методической помощи родителям в вопросах коррекционно- развивающего обучения и воспитания детей с ЗПР;</a:t>
            </a:r>
          </a:p>
          <a:p>
            <a:pPr lvl="0"/>
            <a:r>
              <a:rPr lang="ru-RU" dirty="0"/>
              <a:t>обеспечение необходимых санитарно-гигиенических условий, проектирование специальной предметно-пространственной развивающей среды, создание атмосферы психологического комфорта.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6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9395" y="0"/>
            <a:ext cx="4652605" cy="656050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dirty="0"/>
              <a:t> Особенности осуществления образовательной деятельности</a:t>
            </a:r>
            <a:r>
              <a:rPr lang="ru-RU" sz="2200" dirty="0"/>
              <a:t> </a:t>
            </a:r>
            <a:br>
              <a:rPr lang="ru-RU" sz="2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8" y="923108"/>
            <a:ext cx="11512731" cy="5934891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Содержание </a:t>
            </a:r>
            <a:r>
              <a:rPr lang="ru-RU" sz="1400" dirty="0"/>
              <a:t>Программы включает совокупность образовательных областей, которые обеспечивают разностороннее развитие детей с учетом их возрастных и индивидуальных особенностей по основным направлениям - </a:t>
            </a:r>
            <a:r>
              <a:rPr lang="ru-RU" sz="1400" u="sng" dirty="0"/>
              <a:t>физическому, социально коммуникативному, познавательному, речевому и художественно-эстетическому</a:t>
            </a:r>
            <a:r>
              <a:rPr lang="ru-RU" sz="1400" dirty="0"/>
              <a:t>. </a:t>
            </a:r>
          </a:p>
          <a:p>
            <a:pPr algn="just"/>
            <a:r>
              <a:rPr lang="ru-RU" sz="1400" dirty="0" smtClean="0"/>
              <a:t>Образовательная </a:t>
            </a:r>
            <a:r>
              <a:rPr lang="ru-RU" sz="1400" dirty="0"/>
              <a:t>деятельность осуществляется в процессе организации различных видов детской деятельности </a:t>
            </a:r>
            <a:r>
              <a:rPr lang="ru-RU" sz="1400" u="sng" dirty="0"/>
              <a:t>(двигательной, игровой, коммуникативной, трудовой, познавательно-исследовательской, изобразительной, музыкальной, при восприятии художественной литературы и фольклора, конструировании). </a:t>
            </a:r>
            <a:r>
              <a:rPr lang="ru-RU" sz="1400" dirty="0"/>
              <a:t>Она может быть специально организованной образовательной деятельностью (далее - Занятия) или образовательной деятельностью, осуществляемой в ходе режимных моментов. Программа реализуется также в самостоятельной деятельности детей и в процессе взаимодействия с семьями воспитанников. Занятия подразумевает фронтальные и подгрупповые формы. </a:t>
            </a:r>
          </a:p>
          <a:p>
            <a:pPr algn="just"/>
            <a:r>
              <a:rPr lang="ru-RU" sz="1400" dirty="0" smtClean="0"/>
              <a:t>Образовательная </a:t>
            </a:r>
            <a:r>
              <a:rPr lang="ru-RU" sz="1400" dirty="0"/>
              <a:t>деятельность носит светский характер. </a:t>
            </a:r>
          </a:p>
          <a:p>
            <a:pPr algn="just"/>
            <a:r>
              <a:rPr lang="ru-RU" sz="1400" dirty="0" smtClean="0"/>
              <a:t>Национально-культурные </a:t>
            </a:r>
            <a:r>
              <a:rPr lang="ru-RU" sz="1400" dirty="0"/>
              <a:t>особенности осуществления образовательной деятельности: </a:t>
            </a:r>
            <a:endParaRPr lang="ru-RU" sz="1400" dirty="0" smtClean="0"/>
          </a:p>
          <a:p>
            <a:pPr lvl="1" algn="just"/>
            <a:r>
              <a:rPr lang="ru-RU" sz="1400" dirty="0" smtClean="0"/>
              <a:t>образовательная </a:t>
            </a:r>
            <a:r>
              <a:rPr lang="ru-RU" sz="1400" dirty="0"/>
              <a:t>деятельность осуществляется на русском языке;</a:t>
            </a:r>
          </a:p>
          <a:p>
            <a:pPr lvl="1" algn="just"/>
            <a:r>
              <a:rPr lang="ru-RU" sz="1400" dirty="0" smtClean="0"/>
              <a:t>в </a:t>
            </a:r>
            <a:r>
              <a:rPr lang="ru-RU" sz="1400" dirty="0"/>
              <a:t>образовательной деятельности уделяется большое внимание произведениям устного творчества, хороводным играм, музыке и танцам, декоративно-прикладному искусству русского народа, одновременно у детей воспитывается уважение к другим народам, интерес к мировому сообществу;</a:t>
            </a:r>
          </a:p>
          <a:p>
            <a:pPr lvl="1" algn="just"/>
            <a:r>
              <a:rPr lang="ru-RU" sz="1400" dirty="0" smtClean="0"/>
              <a:t>в </a:t>
            </a:r>
            <a:r>
              <a:rPr lang="ru-RU" sz="1400" dirty="0"/>
              <a:t>образовательной деятельности учитываются культурные традиции жителей города и региона. </a:t>
            </a:r>
          </a:p>
          <a:p>
            <a:pPr algn="just"/>
            <a:r>
              <a:rPr lang="ru-RU" sz="1400" dirty="0"/>
              <a:t>При организации режима дня учитываются климатические особенности местоположения детского сада. В связи с этим, в Программе представлено несколько вариантов режима дня (холодный и теплый период).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образовательной деятельности максимально используются возможности окружения. Успех коррекционно-развивающего обучения во многом определяется тем, насколько чётко организована преемственность работы педагогов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6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634" y="0"/>
            <a:ext cx="10328366" cy="1556657"/>
          </a:xfrm>
        </p:spPr>
        <p:txBody>
          <a:bodyPr>
            <a:normAutofit/>
          </a:bodyPr>
          <a:lstStyle/>
          <a:p>
            <a:pPr algn="r"/>
            <a:r>
              <a:rPr lang="ru-RU" sz="2200" dirty="0"/>
              <a:t>Родителям (законным представителям) воспитанников образовательная программа даёт возможность принять активное участие в организации воспитательно-образовательного процесса, в выборе и корректировке его содержания.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3634" y="1898469"/>
            <a:ext cx="9640978" cy="401275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Привлечение </a:t>
            </a:r>
            <a:r>
              <a:rPr lang="ru-RU" dirty="0"/>
              <a:t>родителей и представителей ближайшего социального окружения к разработке и реализации образовательной программы является необходимым условием стабильного функционирования и развития каждого дошкольного образовательного учреждения. </a:t>
            </a:r>
            <a:endParaRPr lang="ru-RU" dirty="0" smtClean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образом, реализуются права родителей на информацию об образовательных услугах, на выбор их и гарантию эффективности и качества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Дошкольное учреждение выступает в роли активного помощника семье для развития индивидуальных особенностей каждого ребенка, постоянно изучает и влияет на формирование образовательных запросов родителей. </a:t>
            </a:r>
            <a:endParaRPr lang="ru-RU" dirty="0" smtClean="0"/>
          </a:p>
          <a:p>
            <a:pPr algn="just"/>
            <a:r>
              <a:rPr lang="ru-RU" dirty="0" smtClean="0"/>
              <a:t>Родители </a:t>
            </a:r>
            <a:r>
              <a:rPr lang="ru-RU" dirty="0"/>
              <a:t>могут получить информацию через индивидуальные консультации, семинары, мастер-классы, информационные стенды и </a:t>
            </a:r>
            <a:r>
              <a:rPr lang="ru-RU" dirty="0">
                <a:hlinkClick r:id="rId2"/>
              </a:rPr>
              <a:t>сайт ГБДОУ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987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Государственное бюджетное дошкольное образовательное учреждение детский сад  № 8 Приморского района Санкт-Петербурга </vt:lpstr>
      <vt:lpstr>Образовательная программа дошкольного образования, адаптированная для обучающихся с ограниченными возможностями (с задержкой психического развития) Государственного бюджетного дошкольного образовательного учреждения детского сада № 8 Приморского района Санкт-Петербурга (далее - Программа) </vt:lpstr>
      <vt:lpstr>Программа представляет собой целостную, систематизированную модель взаимодействия всех участников образовательного процесса (ребенка, учителя-дефектолога, семьи, педагогов) </vt:lpstr>
      <vt:lpstr>Структура программы в соответствии с ФГОС дошкольного образования:  </vt:lpstr>
      <vt:lpstr>Цель АООП для дошкольников с ЗПР – создание образовательной среды, обеспечивающей дошкольнику личностный рост, формирование социокультурной среды, поддерживающей психо-эмоциональное благополучие ребенка с нарушением речи. </vt:lpstr>
      <vt:lpstr> Особенности осуществления образовательной деятельности  </vt:lpstr>
      <vt:lpstr>Родителям (законным представителям) воспитанников образовательная программа даёт возможность принять активное участие в организации воспитательно-образовательного процесса, в выборе и корректировке его содержания.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8 Приморского района Санкт-Петербурга ГБДОУ детский сад № 8 Приморского района</dc:title>
  <dc:creator>User</dc:creator>
  <cp:lastModifiedBy>User</cp:lastModifiedBy>
  <cp:revision>8</cp:revision>
  <dcterms:created xsi:type="dcterms:W3CDTF">2022-08-05T07:18:01Z</dcterms:created>
  <dcterms:modified xsi:type="dcterms:W3CDTF">2022-08-31T15:51:52Z</dcterms:modified>
</cp:coreProperties>
</file>